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6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943679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5708710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Shape 3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7111084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62979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214255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912349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Shape 3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547126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Shape 3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027658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Shape 2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004105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876730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50697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986790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13507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936960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1522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1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2220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45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52046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6543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021422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68471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3467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87785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733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2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35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32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287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3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97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6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1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1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2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3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4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5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6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7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 smtClean="0"/>
          </a:p>
          <a:p>
            <a:pPr marL="0" lvl="8" indent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190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ctrTitle"/>
          </p:nvPr>
        </p:nvSpPr>
        <p:spPr>
          <a:xfrm>
            <a:off x="651135" y="955343"/>
            <a:ext cx="10889727" cy="7669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48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ENGINEERING GRAND CHALLENGE!</a:t>
            </a:r>
          </a:p>
        </p:txBody>
      </p:sp>
      <p:sp>
        <p:nvSpPr>
          <p:cNvPr id="231" name="Shape 231"/>
          <p:cNvSpPr txBox="1">
            <a:spLocks noGrp="1"/>
          </p:cNvSpPr>
          <p:nvPr>
            <p:ph type="subTitle" idx="1"/>
          </p:nvPr>
        </p:nvSpPr>
        <p:spPr>
          <a:xfrm>
            <a:off x="3143855" y="2695825"/>
            <a:ext cx="5904286" cy="7169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lang="en-US" sz="2800" b="0" i="0" u="none" strike="noStrike" cap="none" baseline="0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  <a:rtl val="0"/>
              </a:rPr>
              <a:t>PREVENT NUCLEAR TERRORISM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>
            <a:spLocks noGrp="1"/>
          </p:cNvSpPr>
          <p:nvPr>
            <p:ph type="title"/>
          </p:nvPr>
        </p:nvSpPr>
        <p:spPr>
          <a:xfrm>
            <a:off x="422149" y="272955"/>
            <a:ext cx="11347701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OUR PROPOSAL </a:t>
            </a:r>
          </a:p>
        </p:txBody>
      </p:sp>
      <p:sp>
        <p:nvSpPr>
          <p:cNvPr id="302" name="Shape 302"/>
          <p:cNvSpPr txBox="1">
            <a:spLocks noGrp="1"/>
          </p:cNvSpPr>
          <p:nvPr>
            <p:ph idx="1"/>
          </p:nvPr>
        </p:nvSpPr>
        <p:spPr>
          <a:xfrm>
            <a:off x="1143000" y="1729774"/>
            <a:ext cx="9906000" cy="3481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0867"/>
              <a:buFont typeface="Arial"/>
              <a:buChar char="•"/>
            </a:pPr>
            <a:r>
              <a:rPr lang="en-US" sz="295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Idea: Putting radiation detectors in smartphones.</a:t>
            </a:r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0867"/>
              <a:buFont typeface="Arial"/>
              <a:buChar char="•"/>
            </a:pPr>
            <a:r>
              <a:rPr lang="en-US" sz="295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Data will be sent automatically to a large central database.</a:t>
            </a:r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0867"/>
              <a:buFont typeface="Arial"/>
              <a:buChar char="•"/>
            </a:pPr>
            <a:r>
              <a:rPr lang="en-US" sz="295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Automatic detection of characteristic patterns.</a:t>
            </a:r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0867"/>
              <a:buFont typeface="Arial"/>
              <a:buChar char="•"/>
            </a:pPr>
            <a:r>
              <a:rPr lang="en-US" sz="295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The proper authorities are dispatched.</a:t>
            </a:r>
          </a:p>
          <a:p>
            <a:pPr marL="228600" marR="0" lvl="0" indent="-635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22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>
            <a:spLocks noGrp="1"/>
          </p:cNvSpPr>
          <p:nvPr>
            <p:ph type="title"/>
          </p:nvPr>
        </p:nvSpPr>
        <p:spPr>
          <a:xfrm>
            <a:off x="838362" y="121278"/>
            <a:ext cx="10520936" cy="150280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CHALLENGES WE UNCOVERED </a:t>
            </a:r>
          </a:p>
        </p:txBody>
      </p:sp>
      <p:sp>
        <p:nvSpPr>
          <p:cNvPr id="308" name="Shape 308"/>
          <p:cNvSpPr txBox="1">
            <a:spLocks noGrp="1"/>
          </p:cNvSpPr>
          <p:nvPr>
            <p:ph idx="1"/>
          </p:nvPr>
        </p:nvSpPr>
        <p:spPr>
          <a:xfrm>
            <a:off x="1232500" y="1557375"/>
            <a:ext cx="10126800" cy="4623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Cost $$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Size of detector/fitting in phone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Software/Security for database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Energy/Battery life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Getting people to use it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Convincing the Government to manage database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249375" y="0"/>
            <a:ext cx="11942700" cy="142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ETHICAL CHALLENGES/DILEMMAS </a:t>
            </a:r>
          </a:p>
        </p:txBody>
      </p:sp>
      <p:sp>
        <p:nvSpPr>
          <p:cNvPr id="314" name="Shape 314"/>
          <p:cNvSpPr txBox="1">
            <a:spLocks noGrp="1"/>
          </p:cNvSpPr>
          <p:nvPr>
            <p:ph idx="1"/>
          </p:nvPr>
        </p:nvSpPr>
        <p:spPr>
          <a:xfrm>
            <a:off x="1267691" y="1626294"/>
            <a:ext cx="9905997" cy="416490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Breach of Privacy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GPS Tracking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Consent of General Public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Hacking/ Exploiting the System (ISIS)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>
            <a:spLocks noGrp="1"/>
          </p:cNvSpPr>
          <p:nvPr>
            <p:ph type="title"/>
          </p:nvPr>
        </p:nvSpPr>
        <p:spPr>
          <a:xfrm>
            <a:off x="568025" y="0"/>
            <a:ext cx="10959000" cy="137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OTHER NECESSARY DISCIPLINES</a:t>
            </a:r>
          </a:p>
        </p:txBody>
      </p:sp>
      <p:sp>
        <p:nvSpPr>
          <p:cNvPr id="320" name="Shape 320"/>
          <p:cNvSpPr txBox="1">
            <a:spLocks noGrp="1"/>
          </p:cNvSpPr>
          <p:nvPr>
            <p:ph idx="1"/>
          </p:nvPr>
        </p:nvSpPr>
        <p:spPr>
          <a:xfrm>
            <a:off x="1523049" y="1607425"/>
            <a:ext cx="6779999" cy="3541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152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Law</a:t>
            </a:r>
          </a:p>
          <a:p>
            <a:pPr marL="228600" marR="0" lvl="0" indent="-152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Math/Physics</a:t>
            </a:r>
          </a:p>
          <a:p>
            <a:pPr marL="228600" marR="0" lvl="0" indent="-152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Business (Apple/Samsung/Verizon)</a:t>
            </a:r>
          </a:p>
          <a:p>
            <a:pPr marL="228600" marR="0" lvl="0" indent="-152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Politics/Foreign Policy</a:t>
            </a:r>
          </a:p>
          <a:p>
            <a:pPr marL="228600" marR="0" lvl="0" indent="-38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228600" marR="0" lvl="0" indent="-38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>
            <a:spLocks noGrp="1"/>
          </p:cNvSpPr>
          <p:nvPr>
            <p:ph type="title"/>
          </p:nvPr>
        </p:nvSpPr>
        <p:spPr>
          <a:xfrm>
            <a:off x="1143000" y="132050"/>
            <a:ext cx="9906000" cy="1109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DEGREE APPLICATIONS</a:t>
            </a:r>
          </a:p>
        </p:txBody>
      </p:sp>
      <p:sp>
        <p:nvSpPr>
          <p:cNvPr id="326" name="Shape 326"/>
          <p:cNvSpPr txBox="1">
            <a:spLocks noGrp="1"/>
          </p:cNvSpPr>
          <p:nvPr>
            <p:ph idx="1"/>
          </p:nvPr>
        </p:nvSpPr>
        <p:spPr>
          <a:xfrm>
            <a:off x="1143000" y="1480850"/>
            <a:ext cx="9906000" cy="4026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1651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Mechanical Engineering: Making everything fit in smartphone/making it work. </a:t>
            </a:r>
          </a:p>
          <a:p>
            <a:pPr marL="228600" marR="0" lvl="0" indent="-165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Computer Science: Creating database/programming phone software.</a:t>
            </a:r>
          </a:p>
          <a:p>
            <a:pPr marL="228600" marR="0" lvl="0" indent="-165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Electrical Engineering: Converting radiation data into usable electrical signal.</a:t>
            </a:r>
          </a:p>
          <a:p>
            <a:pPr marL="228600" marR="0" lvl="0" indent="-165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Chemical Engineering: Developing radiation detector materials.</a:t>
            </a:r>
          </a:p>
          <a:p>
            <a:pPr marL="228600" marR="0" lvl="0" indent="-165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Bioengineering: Making sensor materials safe and consumer friendly.</a:t>
            </a:r>
          </a:p>
          <a:p>
            <a:pPr marL="228600" marR="0" lvl="0" indent="-38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>
            <a:spLocks noGrp="1"/>
          </p:cNvSpPr>
          <p:nvPr>
            <p:ph type="title"/>
          </p:nvPr>
        </p:nvSpPr>
        <p:spPr>
          <a:xfrm>
            <a:off x="1033817" y="2356634"/>
            <a:ext cx="9906000" cy="1109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6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title"/>
          </p:nvPr>
        </p:nvSpPr>
        <p:spPr>
          <a:xfrm>
            <a:off x="1141412" y="360939"/>
            <a:ext cx="9905997" cy="11845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“DIRTY BOMBS”</a:t>
            </a:r>
          </a:p>
        </p:txBody>
      </p:sp>
      <p:sp>
        <p:nvSpPr>
          <p:cNvPr id="237" name="Shape 237"/>
          <p:cNvSpPr txBox="1">
            <a:spLocks noGrp="1"/>
          </p:cNvSpPr>
          <p:nvPr>
            <p:ph idx="1"/>
          </p:nvPr>
        </p:nvSpPr>
        <p:spPr>
          <a:xfrm>
            <a:off x="1141412" y="1326524"/>
            <a:ext cx="9905997" cy="446467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4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Conventional explosive devices mixed with low-grade radioactive material.</a:t>
            </a:r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Can be small and easily concealed.</a:t>
            </a:r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Have the potential to cause long-term negative effects, including increased cancer risk and economic damage.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title"/>
          </p:nvPr>
        </p:nvSpPr>
        <p:spPr>
          <a:xfrm>
            <a:off x="1141412" y="528366"/>
            <a:ext cx="9905997" cy="9140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WHY SHOULD I WORRY?</a:t>
            </a:r>
          </a:p>
        </p:txBody>
      </p:sp>
      <p:sp>
        <p:nvSpPr>
          <p:cNvPr id="243" name="Shape 243"/>
          <p:cNvSpPr txBox="1">
            <a:spLocks noGrp="1"/>
          </p:cNvSpPr>
          <p:nvPr>
            <p:ph idx="1"/>
          </p:nvPr>
        </p:nvSpPr>
        <p:spPr>
          <a:xfrm>
            <a:off x="1082850" y="1712900"/>
            <a:ext cx="9384899" cy="4198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Prior Events</a:t>
            </a:r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BBC Documentary “Dirty Bomb”</a:t>
            </a:r>
          </a:p>
          <a:p>
            <a:pPr marL="11430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1995 Moscow, Russia- Dirty bomb discovered in a public park, did not explode, first major instance of a dirty bomb threat.</a:t>
            </a:r>
          </a:p>
          <a:p>
            <a:pPr marL="1143000" marR="0" lvl="2" indent="-381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24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42875" y="559650"/>
            <a:ext cx="5444700" cy="9032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HERE’S THE PROBLEM</a:t>
            </a:r>
          </a:p>
        </p:txBody>
      </p:sp>
      <p:sp>
        <p:nvSpPr>
          <p:cNvPr id="249" name="Shape 249"/>
          <p:cNvSpPr txBox="1">
            <a:spLocks noGrp="1"/>
          </p:cNvSpPr>
          <p:nvPr>
            <p:ph idx="1"/>
          </p:nvPr>
        </p:nvSpPr>
        <p:spPr>
          <a:xfrm>
            <a:off x="1090150" y="1573475"/>
            <a:ext cx="10011599" cy="4928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1987 </a:t>
            </a:r>
            <a:r>
              <a:rPr lang="en-US" sz="2300" b="0" i="0" u="none" strike="noStrike" cap="none" baseline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Goiânia</a:t>
            </a:r>
            <a:r>
              <a:rPr lang="en-US" sz="23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[Goy-</a:t>
            </a:r>
            <a:r>
              <a:rPr lang="en-US" sz="2300" b="0" i="0" u="none" strike="noStrike" cap="none" baseline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ya</a:t>
            </a:r>
            <a:r>
              <a:rPr lang="en-US" sz="23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-</a:t>
            </a:r>
            <a:r>
              <a:rPr lang="en-US" sz="2300" b="0" i="0" u="none" strike="noStrike" cap="none" baseline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nya</a:t>
            </a:r>
            <a:r>
              <a:rPr lang="en-US" sz="23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]</a:t>
            </a:r>
            <a:r>
              <a:rPr lang="en-US" sz="24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, Brazil</a:t>
            </a:r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A container of powdered radioactive cesium is cut open in a scrapyard and spreads.</a:t>
            </a:r>
          </a:p>
          <a:p>
            <a:pPr marL="685800" marR="0" lvl="1" indent="-1968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lt1"/>
                </a:solidFill>
                <a:latin typeface="Arial" panose="020B0604020202020204" pitchFamily="34" charset="0"/>
                <a:cs typeface="Arial" panose="020B0604020202020204" pitchFamily="34" charset="0"/>
                <a:rtl val="0"/>
              </a:rPr>
              <a:t>100,000 queued for radiation testing, swamping clinics and hospitals.</a:t>
            </a:r>
          </a:p>
          <a:p>
            <a:pPr marL="685800" marR="0" lvl="1" indent="-203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249 people were contaminated and 4 died. </a:t>
            </a:r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Contaminated topsoil had to be removed and several homes and businesses had to be destroyed. </a:t>
            </a:r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The cleanup took 6 months and enough material was taken away to cover a football field up to waist height.</a:t>
            </a:r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This incident was purely accidental, not a terrorist attack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42875" y="559650"/>
            <a:ext cx="5444700" cy="9032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HERE’S THE PROBLEM</a:t>
            </a:r>
          </a:p>
        </p:txBody>
      </p:sp>
      <p:sp>
        <p:nvSpPr>
          <p:cNvPr id="254" name="Shape 254"/>
          <p:cNvSpPr txBox="1">
            <a:spLocks noGrp="1"/>
          </p:cNvSpPr>
          <p:nvPr>
            <p:ph idx="1"/>
          </p:nvPr>
        </p:nvSpPr>
        <p:spPr>
          <a:xfrm>
            <a:off x="1088562" y="1828799"/>
            <a:ext cx="10011692" cy="43015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International Atomic Energy Agency</a:t>
            </a:r>
          </a:p>
          <a:p>
            <a:pPr marL="6858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32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In 2013, there were 146 confirmed incidents of thefts and other unauthorized activities relating to nuclear substances. </a:t>
            </a:r>
          </a:p>
          <a:p>
            <a:pPr marL="685800" marR="0" lvl="1" indent="254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32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Shape 260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09413" y="1487785"/>
            <a:ext cx="6134099" cy="41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Shape 26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10839" y="1950744"/>
            <a:ext cx="4041571" cy="319338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Shape 262"/>
          <p:cNvSpPr txBox="1"/>
          <p:nvPr/>
        </p:nvSpPr>
        <p:spPr>
          <a:xfrm>
            <a:off x="8215864" y="5607085"/>
            <a:ext cx="2431522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© WGBH/NOVA</a:t>
            </a:r>
          </a:p>
        </p:txBody>
      </p:sp>
      <p:sp>
        <p:nvSpPr>
          <p:cNvPr id="263" name="Shape 263"/>
          <p:cNvSpPr txBox="1"/>
          <p:nvPr/>
        </p:nvSpPr>
        <p:spPr>
          <a:xfrm>
            <a:off x="1141412" y="5607085"/>
            <a:ext cx="3129567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© Karen Kasmauski/Corbis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0" y="339400"/>
            <a:ext cx="12192000" cy="1257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WHAT IS CURRENTLY BEING DONE?</a:t>
            </a:r>
          </a:p>
        </p:txBody>
      </p:sp>
      <p:sp>
        <p:nvSpPr>
          <p:cNvPr id="269" name="Shape 269"/>
          <p:cNvSpPr txBox="1">
            <a:spLocks noGrp="1"/>
          </p:cNvSpPr>
          <p:nvPr>
            <p:ph idx="1"/>
          </p:nvPr>
        </p:nvSpPr>
        <p:spPr>
          <a:xfrm>
            <a:off x="1076175" y="1452600"/>
            <a:ext cx="9690600" cy="29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Scanning for radioactive materials at ports</a:t>
            </a:r>
          </a:p>
          <a:p>
            <a: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Container Security Initiative</a:t>
            </a:r>
          </a:p>
          <a:p>
            <a: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5% of containers scanned</a:t>
            </a:r>
          </a:p>
          <a:p>
            <a: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24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$100 per container (2011, Management Science)</a:t>
            </a:r>
          </a:p>
          <a:p>
            <a: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SAFE Ports Act of 2006</a:t>
            </a:r>
          </a:p>
          <a:p>
            <a: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3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9/11 </a:t>
            </a:r>
            <a:r>
              <a:rPr lang="en-US" sz="3000" b="0" i="0" u="none" strike="noStrike" cap="none" baseline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Commision</a:t>
            </a:r>
            <a:r>
              <a:rPr lang="en-US" sz="30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Act of 2007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255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  <a:p>
            <a:pPr marL="2286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5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pic>
        <p:nvPicPr>
          <p:cNvPr id="270" name="Shape 2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3400" y="4591800"/>
            <a:ext cx="2693925" cy="190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Shape 2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02298" y="4591800"/>
            <a:ext cx="5682525" cy="1905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Shape 272"/>
          <p:cNvSpPr txBox="1"/>
          <p:nvPr/>
        </p:nvSpPr>
        <p:spPr>
          <a:xfrm>
            <a:off x="1593300" y="6409025"/>
            <a:ext cx="2694000" cy="35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rgbClr val="FFFFFF"/>
                </a:solidFill>
              </a:rPr>
              <a:t>Florida Department of Transportation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6658862" y="6409025"/>
            <a:ext cx="1769400" cy="35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rgbClr val="FFFFFF"/>
                </a:solidFill>
              </a:rPr>
              <a:t>Wikimedia Commons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279" name="Shape 27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marR="0" lvl="0" indent="-381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pic>
        <p:nvPicPr>
          <p:cNvPr id="280" name="Shape 2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78775" y="2206050"/>
            <a:ext cx="4638375" cy="3089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Shape 28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7450" y="2206050"/>
            <a:ext cx="5458160" cy="3089524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Shape 282"/>
          <p:cNvSpPr txBox="1"/>
          <p:nvPr/>
        </p:nvSpPr>
        <p:spPr>
          <a:xfrm>
            <a:off x="2556975" y="5295575"/>
            <a:ext cx="1919099" cy="338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rgbClr val="FFFFFF"/>
                </a:solidFill>
              </a:rPr>
              <a:t>© Mother Nature Network</a:t>
            </a:r>
          </a:p>
        </p:txBody>
      </p:sp>
      <p:sp>
        <p:nvSpPr>
          <p:cNvPr id="283" name="Shape 283"/>
          <p:cNvSpPr txBox="1"/>
          <p:nvPr/>
        </p:nvSpPr>
        <p:spPr>
          <a:xfrm>
            <a:off x="8138412" y="5295575"/>
            <a:ext cx="1919099" cy="338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rgbClr val="FFFFFF"/>
                </a:solidFill>
              </a:rPr>
              <a:t>© University of Arkansas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>
            <a:spLocks noGrp="1"/>
          </p:cNvSpPr>
          <p:nvPr>
            <p:ph type="title"/>
          </p:nvPr>
        </p:nvSpPr>
        <p:spPr>
          <a:xfrm>
            <a:off x="1143000" y="220100"/>
            <a:ext cx="9906000" cy="96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3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EXISTING TOOLS</a:t>
            </a:r>
          </a:p>
        </p:txBody>
      </p:sp>
      <p:sp>
        <p:nvSpPr>
          <p:cNvPr id="289" name="Shape 28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28600" marR="0" lvl="0" indent="-381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pic>
        <p:nvPicPr>
          <p:cNvPr id="290" name="Shape 2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47323" y="1758575"/>
            <a:ext cx="5802899" cy="3027299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Shape 291"/>
          <p:cNvSpPr txBox="1"/>
          <p:nvPr/>
        </p:nvSpPr>
        <p:spPr>
          <a:xfrm>
            <a:off x="3578700" y="1525575"/>
            <a:ext cx="4448400" cy="38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 baseline="0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292" name="Shape 292"/>
          <p:cNvSpPr txBox="1"/>
          <p:nvPr/>
        </p:nvSpPr>
        <p:spPr>
          <a:xfrm>
            <a:off x="8320950" y="5149425"/>
            <a:ext cx="3093899" cy="768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The radiation sensor module in the Pantone 5</a:t>
            </a:r>
            <a:r>
              <a:rPr lang="en-US"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</a:t>
            </a:r>
          </a:p>
        </p:txBody>
      </p:sp>
      <p:sp>
        <p:nvSpPr>
          <p:cNvPr id="293" name="Shape 293"/>
          <p:cNvSpPr txBox="1"/>
          <p:nvPr/>
        </p:nvSpPr>
        <p:spPr>
          <a:xfrm>
            <a:off x="5774400" y="5149425"/>
            <a:ext cx="2252699" cy="768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2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rPr>
              <a:t>A typical radiation sensor module</a:t>
            </a:r>
          </a:p>
        </p:txBody>
      </p:sp>
      <p:pic>
        <p:nvPicPr>
          <p:cNvPr id="294" name="Shape 29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3000" y="1758575"/>
            <a:ext cx="3961500" cy="3260699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Shape 295"/>
          <p:cNvSpPr txBox="1"/>
          <p:nvPr/>
        </p:nvSpPr>
        <p:spPr>
          <a:xfrm>
            <a:off x="2556975" y="5174250"/>
            <a:ext cx="1422299" cy="338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 dirty="0">
                <a:solidFill>
                  <a:srgbClr val="FFFFFF"/>
                </a:solidFill>
              </a:rPr>
              <a:t>© Sharp/</a:t>
            </a:r>
            <a:r>
              <a:rPr lang="en-US" sz="1200" dirty="0" err="1">
                <a:solidFill>
                  <a:srgbClr val="FFFFFF"/>
                </a:solidFill>
              </a:rPr>
              <a:t>SoftBank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296" name="Shape 296"/>
          <p:cNvSpPr txBox="1"/>
          <p:nvPr/>
        </p:nvSpPr>
        <p:spPr>
          <a:xfrm>
            <a:off x="7797100" y="4810712"/>
            <a:ext cx="1513799" cy="338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200">
                <a:solidFill>
                  <a:srgbClr val="FFFFFF"/>
                </a:solidFill>
              </a:rPr>
              <a:t>© Sharp/SoftBank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</TotalTime>
  <Words>417</Words>
  <Application>Microsoft Office PowerPoint</Application>
  <PresentationFormat>Widescreen</PresentationFormat>
  <Paragraphs>69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Tw Cen MT</vt:lpstr>
      <vt:lpstr>Circuit</vt:lpstr>
      <vt:lpstr>ENGINEERING GRAND CHALLENGE!</vt:lpstr>
      <vt:lpstr>“DIRTY BOMBS”</vt:lpstr>
      <vt:lpstr>WHY SHOULD I WORRY?</vt:lpstr>
      <vt:lpstr>HERE’S THE PROBLEM</vt:lpstr>
      <vt:lpstr>HERE’S THE PROBLEM</vt:lpstr>
      <vt:lpstr>PowerPoint Presentation</vt:lpstr>
      <vt:lpstr>WHAT IS CURRENTLY BEING DONE?</vt:lpstr>
      <vt:lpstr>PowerPoint Presentation</vt:lpstr>
      <vt:lpstr>EXISTING TOOLS</vt:lpstr>
      <vt:lpstr>OUR PROPOSAL </vt:lpstr>
      <vt:lpstr>CHALLENGES WE UNCOVERED </vt:lpstr>
      <vt:lpstr>ETHICAL CHALLENGES/DILEMMAS </vt:lpstr>
      <vt:lpstr>OTHER NECESSARY DISCIPLINES</vt:lpstr>
      <vt:lpstr>DEGREE APPLICATIONS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GRAND CHALLENGE!</dc:title>
  <cp:lastModifiedBy>Skinner,Holt</cp:lastModifiedBy>
  <cp:revision>5</cp:revision>
  <dcterms:modified xsi:type="dcterms:W3CDTF">2016-06-13T21:01:10Z</dcterms:modified>
</cp:coreProperties>
</file>